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aehhc</a:t>
            </a: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endParaRPr lang="en-US" sz="2000" dirty="0">
              <a:solidFill>
                <a:srgbClr val="161D23"/>
              </a:solidFill>
            </a:endParaRP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981786" y="3948587"/>
            <a:ext cx="3211841"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err="1">
                <a:solidFill>
                  <a:schemeClr val="tx1"/>
                </a:solidFill>
                <a:latin typeface="Arial"/>
                <a:ea typeface="Arial"/>
                <a:cs typeface="Arial"/>
                <a:sym typeface="Arial"/>
              </a:rPr>
              <a:t>S.Sahaya</a:t>
            </a:r>
            <a:r>
              <a:rPr lang="en-US" sz="1100" b="0" i="0" u="none" strike="noStrike" cap="none" dirty="0">
                <a:solidFill>
                  <a:schemeClr val="tx1"/>
                </a:solidFill>
                <a:latin typeface="Arial"/>
                <a:ea typeface="Arial"/>
                <a:cs typeface="Arial"/>
                <a:sym typeface="Arial"/>
              </a:rPr>
              <a:t> </a:t>
            </a:r>
            <a:r>
              <a:rPr lang="en-US" sz="1100" b="0" i="0" u="none" strike="noStrike" cap="none" dirty="0" err="1">
                <a:solidFill>
                  <a:schemeClr val="tx1"/>
                </a:solidFill>
                <a:latin typeface="Arial"/>
                <a:ea typeface="Arial"/>
                <a:cs typeface="Arial"/>
                <a:sym typeface="Arial"/>
              </a:rPr>
              <a:t>Sacksi</a:t>
            </a:r>
            <a:r>
              <a:rPr lang="en-US" sz="1100" b="0" i="0" u="none" strike="noStrike" cap="none" dirty="0">
                <a:solidFill>
                  <a:schemeClr val="tx1"/>
                </a:solidFill>
                <a:latin typeface="Arial"/>
                <a:ea typeface="Arial"/>
                <a:cs typeface="Arial"/>
                <a:sym typeface="Arial"/>
              </a:rPr>
              <a:t> </a:t>
            </a:r>
            <a:r>
              <a:rPr lang="en-US" sz="1100" b="0" i="0" u="none" strike="noStrike" cap="none" dirty="0" err="1">
                <a:solidFill>
                  <a:schemeClr val="tx1"/>
                </a:solidFill>
                <a:latin typeface="Arial"/>
                <a:ea typeface="Arial"/>
                <a:cs typeface="Arial"/>
                <a:sym typeface="Arial"/>
              </a:rPr>
              <a:t>Parimala</a:t>
            </a:r>
            <a:r>
              <a:rPr lang="en-US" sz="1100" b="0" i="0" u="none" strike="noStrike" cap="none" dirty="0">
                <a:solidFill>
                  <a:schemeClr val="tx1"/>
                </a:solidFill>
                <a:latin typeface="Arial"/>
                <a:ea typeface="Arial"/>
                <a:cs typeface="Arial"/>
                <a:sym typeface="Arial"/>
              </a:rPr>
              <a:t>.</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au960221104101</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2664654" cy="830956"/>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College Name</a:t>
            </a:r>
          </a:p>
          <a:p>
            <a:pPr marL="0" marR="0" lvl="0" indent="0" rtl="0">
              <a:lnSpc>
                <a:spcPct val="100000"/>
              </a:lnSpc>
              <a:spcBef>
                <a:spcPts val="0"/>
              </a:spcBef>
              <a:spcAft>
                <a:spcPts val="0"/>
              </a:spcAft>
              <a:buNone/>
            </a:pPr>
            <a:endParaRPr lang="en-US" sz="1200" dirty="0">
              <a:solidFill>
                <a:schemeClr val="tx1"/>
              </a:solidFill>
            </a:endParaRPr>
          </a:p>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Arunachala</a:t>
            </a:r>
            <a:r>
              <a:rPr lang="en-US" sz="1200" b="0" i="0" u="none" strike="noStrike" cap="none" dirty="0">
                <a:solidFill>
                  <a:schemeClr val="tx1"/>
                </a:solidFill>
                <a:latin typeface="Arial"/>
                <a:ea typeface="Arial"/>
                <a:cs typeface="Arial"/>
                <a:sym typeface="Arial"/>
              </a:rPr>
              <a:t> college of engineering </a:t>
            </a:r>
          </a:p>
          <a:p>
            <a:pPr marL="0" marR="0" lvl="0" indent="0" rtl="0">
              <a:lnSpc>
                <a:spcPct val="100000"/>
              </a:lnSpc>
              <a:spcBef>
                <a:spcPts val="0"/>
              </a:spcBef>
              <a:spcAft>
                <a:spcPts val="0"/>
              </a:spcAft>
              <a:buNone/>
            </a:pPr>
            <a:r>
              <a:rPr lang="en-US" sz="1200" dirty="0">
                <a:solidFill>
                  <a:schemeClr val="tx1"/>
                </a:solidFill>
              </a:rPr>
              <a:t>For women</a:t>
            </a:r>
            <a:endParaRPr lang="en-US" sz="1200" b="0" i="0" u="none" strike="noStrike" cap="none" dirty="0">
              <a:solidFill>
                <a:schemeClr val="tx1"/>
              </a:solidFill>
              <a:latin typeface="Arial"/>
              <a:ea typeface="Arial"/>
              <a:cs typeface="Arial"/>
              <a:sym typeface="Arial"/>
            </a:endParaRP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2"/>
          <p:cNvSpPr/>
          <p:nvPr/>
        </p:nvSpPr>
        <p:spPr>
          <a:xfrm>
            <a:off x="725214" y="1389351"/>
            <a:ext cx="7677808" cy="2246769"/>
          </a:xfrm>
          <a:prstGeom prst="rect">
            <a:avLst/>
          </a:prstGeom>
        </p:spPr>
        <p:txBody>
          <a:bodyPr wrap="square">
            <a:spAutoFit/>
          </a:bodyPr>
          <a:lstStyle/>
          <a:p>
            <a:pPr algn="just"/>
            <a:r>
              <a:rPr lang="en-US" dirty="0"/>
              <a:t>Modeling involved designing a comprehensive data model for efficient representation of vehicles, customers, reservations, and transactions. Backend development included user authentication, database management, and API implementation. A user-friendly frontend interface was created for vehicle search, booking, and reservation viewing. Real-time updates on availability were integrated through </a:t>
            </a:r>
            <a:r>
              <a:rPr lang="en-US" dirty="0" err="1"/>
              <a:t>WebSocket</a:t>
            </a:r>
            <a:r>
              <a:rPr lang="en-US" dirty="0"/>
              <a:t> or server-sent events. Secure payment processing was ensured through Stripe or PayPal integration. Testing involved unit and integration testing, while deployment utilized platforms like </a:t>
            </a:r>
            <a:r>
              <a:rPr lang="en-US" dirty="0" err="1"/>
              <a:t>Heroku</a:t>
            </a:r>
            <a:r>
              <a:rPr lang="en-US" dirty="0"/>
              <a:t> or AWS. Monitoring tools tracked performance metrics, and results were evaluated based on key performance indicators like booking volume and revenue. Iterative improvements were made based on feedback for continuous enhancement.</a:t>
            </a: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5" name="Picture 4">
            <a:extLst>
              <a:ext uri="{FF2B5EF4-FFF2-40B4-BE49-F238E27FC236}">
                <a16:creationId xmlns:a16="http://schemas.microsoft.com/office/drawing/2014/main" id="{C259E3AA-5D1B-0B83-2E14-C94A3D68DA83}"/>
              </a:ext>
            </a:extLst>
          </p:cNvPr>
          <p:cNvPicPr>
            <a:picLocks noChangeAspect="1"/>
          </p:cNvPicPr>
          <p:nvPr/>
        </p:nvPicPr>
        <p:blipFill>
          <a:blip r:embed="rId2"/>
          <a:stretch>
            <a:fillRect/>
          </a:stretch>
        </p:blipFill>
        <p:spPr>
          <a:xfrm>
            <a:off x="74342" y="1152292"/>
            <a:ext cx="3707408" cy="1583473"/>
          </a:xfrm>
          <a:prstGeom prst="rect">
            <a:avLst/>
          </a:prstGeom>
        </p:spPr>
      </p:pic>
      <p:pic>
        <p:nvPicPr>
          <p:cNvPr id="7" name="Picture 6">
            <a:extLst>
              <a:ext uri="{FF2B5EF4-FFF2-40B4-BE49-F238E27FC236}">
                <a16:creationId xmlns:a16="http://schemas.microsoft.com/office/drawing/2014/main" id="{6A88CD3B-D42B-9A24-2E51-151A8FFAFDEC}"/>
              </a:ext>
            </a:extLst>
          </p:cNvPr>
          <p:cNvPicPr>
            <a:picLocks noChangeAspect="1"/>
          </p:cNvPicPr>
          <p:nvPr/>
        </p:nvPicPr>
        <p:blipFill>
          <a:blip r:embed="rId3"/>
          <a:stretch>
            <a:fillRect/>
          </a:stretch>
        </p:blipFill>
        <p:spPr>
          <a:xfrm>
            <a:off x="3781749" y="1065075"/>
            <a:ext cx="5325080" cy="1826808"/>
          </a:xfrm>
          <a:prstGeom prst="rect">
            <a:avLst/>
          </a:prstGeom>
        </p:spPr>
      </p:pic>
      <p:pic>
        <p:nvPicPr>
          <p:cNvPr id="9" name="Picture 8">
            <a:extLst>
              <a:ext uri="{FF2B5EF4-FFF2-40B4-BE49-F238E27FC236}">
                <a16:creationId xmlns:a16="http://schemas.microsoft.com/office/drawing/2014/main" id="{1B915B68-F85D-4B9D-8CCE-1AC5D238858B}"/>
              </a:ext>
            </a:extLst>
          </p:cNvPr>
          <p:cNvPicPr>
            <a:picLocks noChangeAspect="1"/>
          </p:cNvPicPr>
          <p:nvPr/>
        </p:nvPicPr>
        <p:blipFill>
          <a:blip r:embed="rId4"/>
          <a:stretch>
            <a:fillRect/>
          </a:stretch>
        </p:blipFill>
        <p:spPr>
          <a:xfrm>
            <a:off x="0" y="2735766"/>
            <a:ext cx="3781749" cy="2157760"/>
          </a:xfrm>
          <a:prstGeom prst="rect">
            <a:avLst/>
          </a:prstGeom>
        </p:spPr>
      </p:pic>
      <p:pic>
        <p:nvPicPr>
          <p:cNvPr id="11" name="Picture 10">
            <a:extLst>
              <a:ext uri="{FF2B5EF4-FFF2-40B4-BE49-F238E27FC236}">
                <a16:creationId xmlns:a16="http://schemas.microsoft.com/office/drawing/2014/main" id="{40C8F177-94A0-927E-BE48-397F7BA5D27C}"/>
              </a:ext>
            </a:extLst>
          </p:cNvPr>
          <p:cNvPicPr>
            <a:picLocks noChangeAspect="1"/>
          </p:cNvPicPr>
          <p:nvPr/>
        </p:nvPicPr>
        <p:blipFill>
          <a:blip r:embed="rId5"/>
          <a:stretch>
            <a:fillRect/>
          </a:stretch>
        </p:blipFill>
        <p:spPr>
          <a:xfrm>
            <a:off x="3818920" y="2951355"/>
            <a:ext cx="5325080" cy="194216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EF928341-B602-42E4-C56B-CFF6B3D30974}"/>
              </a:ext>
            </a:extLst>
          </p:cNvPr>
          <p:cNvPicPr>
            <a:picLocks noChangeAspect="1"/>
          </p:cNvPicPr>
          <p:nvPr/>
        </p:nvPicPr>
        <p:blipFill>
          <a:blip r:embed="rId2"/>
          <a:stretch>
            <a:fillRect/>
          </a:stretch>
        </p:blipFill>
        <p:spPr>
          <a:xfrm>
            <a:off x="104079" y="1108490"/>
            <a:ext cx="4274634" cy="3746008"/>
          </a:xfrm>
          <a:prstGeom prst="rect">
            <a:avLst/>
          </a:prstGeom>
        </p:spPr>
      </p:pic>
      <p:pic>
        <p:nvPicPr>
          <p:cNvPr id="6" name="Picture 5">
            <a:extLst>
              <a:ext uri="{FF2B5EF4-FFF2-40B4-BE49-F238E27FC236}">
                <a16:creationId xmlns:a16="http://schemas.microsoft.com/office/drawing/2014/main" id="{6C23CB29-F0BB-CDBC-2BB7-1216F6A459CD}"/>
              </a:ext>
            </a:extLst>
          </p:cNvPr>
          <p:cNvPicPr>
            <a:picLocks noChangeAspect="1"/>
          </p:cNvPicPr>
          <p:nvPr/>
        </p:nvPicPr>
        <p:blipFill>
          <a:blip r:embed="rId3"/>
          <a:stretch>
            <a:fillRect/>
          </a:stretch>
        </p:blipFill>
        <p:spPr>
          <a:xfrm>
            <a:off x="4690946" y="1204332"/>
            <a:ext cx="4081347" cy="333803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E712CB68-4C92-5232-E0B9-0230C0E6A2BB}"/>
              </a:ext>
            </a:extLst>
          </p:cNvPr>
          <p:cNvPicPr>
            <a:picLocks noChangeAspect="1"/>
          </p:cNvPicPr>
          <p:nvPr/>
        </p:nvPicPr>
        <p:blipFill>
          <a:blip r:embed="rId2"/>
          <a:stretch>
            <a:fillRect/>
          </a:stretch>
        </p:blipFill>
        <p:spPr>
          <a:xfrm>
            <a:off x="512958" y="1135981"/>
            <a:ext cx="3583258" cy="1614654"/>
          </a:xfrm>
          <a:prstGeom prst="rect">
            <a:avLst/>
          </a:prstGeom>
        </p:spPr>
      </p:pic>
      <p:pic>
        <p:nvPicPr>
          <p:cNvPr id="8" name="Picture 7">
            <a:extLst>
              <a:ext uri="{FF2B5EF4-FFF2-40B4-BE49-F238E27FC236}">
                <a16:creationId xmlns:a16="http://schemas.microsoft.com/office/drawing/2014/main" id="{C7A4DD41-FA4F-0F15-C52A-C3BD71C12655}"/>
              </a:ext>
            </a:extLst>
          </p:cNvPr>
          <p:cNvPicPr>
            <a:picLocks noChangeAspect="1"/>
          </p:cNvPicPr>
          <p:nvPr/>
        </p:nvPicPr>
        <p:blipFill>
          <a:blip r:embed="rId3"/>
          <a:stretch>
            <a:fillRect/>
          </a:stretch>
        </p:blipFill>
        <p:spPr>
          <a:xfrm>
            <a:off x="141248" y="3147664"/>
            <a:ext cx="4594303" cy="1543282"/>
          </a:xfrm>
          <a:prstGeom prst="rect">
            <a:avLst/>
          </a:prstGeom>
        </p:spPr>
      </p:pic>
      <p:pic>
        <p:nvPicPr>
          <p:cNvPr id="10" name="Picture 9">
            <a:extLst>
              <a:ext uri="{FF2B5EF4-FFF2-40B4-BE49-F238E27FC236}">
                <a16:creationId xmlns:a16="http://schemas.microsoft.com/office/drawing/2014/main" id="{897EC8A5-87F2-B14C-F38C-515D3409ADAA}"/>
              </a:ext>
            </a:extLst>
          </p:cNvPr>
          <p:cNvPicPr>
            <a:picLocks noChangeAspect="1"/>
          </p:cNvPicPr>
          <p:nvPr/>
        </p:nvPicPr>
        <p:blipFill>
          <a:blip r:embed="rId4"/>
          <a:stretch>
            <a:fillRect/>
          </a:stretch>
        </p:blipFill>
        <p:spPr>
          <a:xfrm>
            <a:off x="4642545" y="3119022"/>
            <a:ext cx="3988048" cy="1600566"/>
          </a:xfrm>
          <a:prstGeom prst="rect">
            <a:avLst/>
          </a:prstGeom>
        </p:spPr>
      </p:pic>
      <p:pic>
        <p:nvPicPr>
          <p:cNvPr id="12" name="Picture 11">
            <a:extLst>
              <a:ext uri="{FF2B5EF4-FFF2-40B4-BE49-F238E27FC236}">
                <a16:creationId xmlns:a16="http://schemas.microsoft.com/office/drawing/2014/main" id="{8DBA7DD3-A1F0-070F-7D82-E7E1D7E610B1}"/>
              </a:ext>
            </a:extLst>
          </p:cNvPr>
          <p:cNvPicPr>
            <a:picLocks noChangeAspect="1"/>
          </p:cNvPicPr>
          <p:nvPr/>
        </p:nvPicPr>
        <p:blipFill>
          <a:blip r:embed="rId5"/>
          <a:stretch>
            <a:fillRect/>
          </a:stretch>
        </p:blipFill>
        <p:spPr>
          <a:xfrm>
            <a:off x="4176569" y="1135981"/>
            <a:ext cx="4454024" cy="161465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sz="1600" b="1" dirty="0">
                <a:solidFill>
                  <a:srgbClr val="002060"/>
                </a:solidFill>
              </a:rPr>
              <a:t>Cars</a:t>
            </a:r>
          </a:p>
        </p:txBody>
      </p:sp>
      <p:pic>
        <p:nvPicPr>
          <p:cNvPr id="4" name="Picture 3">
            <a:extLst>
              <a:ext uri="{FF2B5EF4-FFF2-40B4-BE49-F238E27FC236}">
                <a16:creationId xmlns:a16="http://schemas.microsoft.com/office/drawing/2014/main" id="{44A4F9CA-D274-4E1E-CE69-031CF675F4C2}"/>
              </a:ext>
            </a:extLst>
          </p:cNvPr>
          <p:cNvPicPr>
            <a:picLocks noChangeAspect="1"/>
          </p:cNvPicPr>
          <p:nvPr/>
        </p:nvPicPr>
        <p:blipFill>
          <a:blip r:embed="rId2"/>
          <a:stretch>
            <a:fillRect/>
          </a:stretch>
        </p:blipFill>
        <p:spPr>
          <a:xfrm>
            <a:off x="133817" y="1130560"/>
            <a:ext cx="4148252" cy="3369474"/>
          </a:xfrm>
          <a:prstGeom prst="rect">
            <a:avLst/>
          </a:prstGeom>
        </p:spPr>
      </p:pic>
      <p:pic>
        <p:nvPicPr>
          <p:cNvPr id="6" name="Picture 5">
            <a:extLst>
              <a:ext uri="{FF2B5EF4-FFF2-40B4-BE49-F238E27FC236}">
                <a16:creationId xmlns:a16="http://schemas.microsoft.com/office/drawing/2014/main" id="{B2AB0015-16F3-D9B1-0C84-B01439088787}"/>
              </a:ext>
            </a:extLst>
          </p:cNvPr>
          <p:cNvPicPr>
            <a:picLocks noChangeAspect="1"/>
          </p:cNvPicPr>
          <p:nvPr/>
        </p:nvPicPr>
        <p:blipFill>
          <a:blip r:embed="rId3"/>
          <a:stretch>
            <a:fillRect/>
          </a:stretch>
        </p:blipFill>
        <p:spPr>
          <a:xfrm>
            <a:off x="4378712" y="1130560"/>
            <a:ext cx="4557132" cy="3628504"/>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sz="1600" b="1" dirty="0">
                <a:solidFill>
                  <a:srgbClr val="002060"/>
                </a:solidFill>
              </a:rPr>
              <a:t>Contact Us</a:t>
            </a:r>
          </a:p>
        </p:txBody>
      </p:sp>
      <p:pic>
        <p:nvPicPr>
          <p:cNvPr id="6" name="Picture 5">
            <a:extLst>
              <a:ext uri="{FF2B5EF4-FFF2-40B4-BE49-F238E27FC236}">
                <a16:creationId xmlns:a16="http://schemas.microsoft.com/office/drawing/2014/main" id="{855BE5B2-A0B3-5A37-7E17-BB676C66645F}"/>
              </a:ext>
            </a:extLst>
          </p:cNvPr>
          <p:cNvPicPr>
            <a:picLocks noChangeAspect="1"/>
          </p:cNvPicPr>
          <p:nvPr/>
        </p:nvPicPr>
        <p:blipFill>
          <a:blip r:embed="rId2"/>
          <a:stretch>
            <a:fillRect/>
          </a:stretch>
        </p:blipFill>
        <p:spPr>
          <a:xfrm>
            <a:off x="445070" y="1159727"/>
            <a:ext cx="8417440" cy="3702205"/>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Rectangle 2"/>
          <p:cNvSpPr/>
          <p:nvPr/>
        </p:nvSpPr>
        <p:spPr>
          <a:xfrm>
            <a:off x="938048" y="1340644"/>
            <a:ext cx="5919952" cy="2893100"/>
          </a:xfrm>
          <a:prstGeom prst="rect">
            <a:avLst/>
          </a:prstGeom>
        </p:spPr>
        <p:txBody>
          <a:bodyPr wrap="square">
            <a:spAutoFit/>
          </a:bodyPr>
          <a:lstStyle/>
          <a:p>
            <a:pPr marL="285750" indent="-285750">
              <a:buFont typeface="Arial" panose="020B0604020202020204" pitchFamily="34" charset="0"/>
              <a:buChar char="•"/>
            </a:pPr>
            <a:r>
              <a:rPr lang="en-US" b="1" dirty="0">
                <a:solidFill>
                  <a:srgbClr val="0070C0"/>
                </a:solidFill>
              </a:rPr>
              <a:t>AI-Powered Recommendations</a:t>
            </a:r>
            <a:r>
              <a:rPr lang="en-US" dirty="0"/>
              <a:t>: </a:t>
            </a:r>
          </a:p>
          <a:p>
            <a:r>
              <a:rPr lang="en-US" dirty="0"/>
              <a:t>           Implement machine learning algorithms to provide personalized vehicle recommendations based on customer preferences, enhancing the booking experience.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rgbClr val="0070C0"/>
                </a:solidFill>
              </a:rPr>
              <a:t>Augmented Reality (AR) Features:</a:t>
            </a:r>
          </a:p>
          <a:p>
            <a:r>
              <a:rPr lang="en-US" dirty="0"/>
              <a:t>           Introduce AR technology to allow customers to visualize and customize their rental vehicles before booking, increasing engagement and satisfaction.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rgbClr val="0070C0"/>
                </a:solidFill>
              </a:rPr>
              <a:t>Enhanced Fleet Management:</a:t>
            </a:r>
          </a:p>
          <a:p>
            <a:r>
              <a:rPr lang="en-US" dirty="0"/>
              <a:t>          Integrate </a:t>
            </a:r>
            <a:r>
              <a:rPr lang="en-US" dirty="0" err="1"/>
              <a:t>IoT</a:t>
            </a:r>
            <a:r>
              <a:rPr lang="en-US" dirty="0"/>
              <a:t> sensors to monitor vehicle health in real-time, enabling proactive maintenance and minimizing downtime.</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Rectangle 2"/>
          <p:cNvSpPr/>
          <p:nvPr/>
        </p:nvSpPr>
        <p:spPr>
          <a:xfrm>
            <a:off x="782759" y="1348554"/>
            <a:ext cx="6012180" cy="2462213"/>
          </a:xfrm>
          <a:prstGeom prst="rect">
            <a:avLst/>
          </a:prstGeom>
        </p:spPr>
        <p:txBody>
          <a:bodyPr wrap="square">
            <a:spAutoFit/>
          </a:bodyPr>
          <a:lstStyle/>
          <a:p>
            <a:pPr algn="just"/>
            <a:r>
              <a:rPr lang="en-US" dirty="0"/>
              <a:t>           The automated car rental management system represents a significant advancement in the industry, offering efficiency, convenience, and innovation for both rental agencies and customers. Through streamlined booking processes, real-time updates on vehicle availability, and secure payment processing, the system enhances operational effectiveness and customer satisfaction. Future enhancements, such as AI-powered recommendations and AR features, promise further improvements in the user experience and service offerings. Overall, the system's success lies in its ability to adapt to evolving customer needs and market trends, revolutionizing the car rental experience for years to come.</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2" name="Rectangle 1"/>
          <p:cNvSpPr/>
          <p:nvPr/>
        </p:nvSpPr>
        <p:spPr>
          <a:xfrm>
            <a:off x="845820" y="1328227"/>
            <a:ext cx="7362496" cy="2462213"/>
          </a:xfrm>
          <a:prstGeom prst="rect">
            <a:avLst/>
          </a:prstGeom>
        </p:spPr>
        <p:txBody>
          <a:bodyPr wrap="square">
            <a:spAutoFit/>
          </a:bodyPr>
          <a:lstStyle/>
          <a:p>
            <a:pPr algn="just"/>
            <a:r>
              <a:rPr lang="en-US" dirty="0"/>
              <a:t>This project endeavors to develop a user-friendly web application for car rentals using the </a:t>
            </a:r>
            <a:r>
              <a:rPr lang="en-US" dirty="0" err="1"/>
              <a:t>Django</a:t>
            </a:r>
            <a:r>
              <a:rPr lang="en-US" dirty="0"/>
              <a:t> framework. The application will feature robust backend functionalities such as secure user authentication, efficient database management, and seamless payment processing. On the frontend, customers will benefit from an intuitive interface allowing for easy searching, filtering, and booking of rental vehicles. Real-time updates on availability and pricing will enhance the user experience. Priority will be given to ensuring data security and privacy, with a responsive design ensuring compatibility across various devices. Additionally, an admin dashboard will be provided to empower rental agencies in managing their fleet and reservations efficiently. Through meticulous planning, development, and testing, this project aims to revolutionize the car rental industry by providing a modern and efficient solution for agencies and customers alike.</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1024757" y="1485955"/>
            <a:ext cx="6321973" cy="1815882"/>
          </a:xfrm>
          <a:prstGeom prst="rect">
            <a:avLst/>
          </a:prstGeom>
        </p:spPr>
        <p:txBody>
          <a:bodyPr wrap="square">
            <a:spAutoFit/>
          </a:bodyPr>
          <a:lstStyle/>
          <a:p>
            <a:pPr algn="just"/>
            <a:r>
              <a:rPr lang="en-US" dirty="0"/>
              <a:t>The traditional car rental industry relies on manual booking processes, leading to inefficiencies, inaccuracies, and customer dissatisfaction. Finding available vehicles and managing bookings is time-consuming and error-prone, hindering operational effectiveness. Additionally, security concerns surrounding payment processing and data management pose risks to customer privacy and trust. The lack of real-time updates on vehicle availability exacerbates these challenges, resulting in missed opportunities and revenue loss for rental agencies. </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1121717" y="1343308"/>
            <a:ext cx="7170945" cy="2031325"/>
          </a:xfrm>
          <a:prstGeom prst="rect">
            <a:avLst/>
          </a:prstGeom>
        </p:spPr>
        <p:txBody>
          <a:bodyPr wrap="square">
            <a:spAutoFit/>
          </a:bodyPr>
          <a:lstStyle/>
          <a:p>
            <a:pPr algn="just"/>
            <a:r>
              <a:rPr lang="en-US" dirty="0"/>
              <a:t>"Streamlining Car Rentals" is a comprehensive web application developed using the </a:t>
            </a:r>
            <a:r>
              <a:rPr lang="en-US" dirty="0" err="1"/>
              <a:t>Django</a:t>
            </a:r>
            <a:r>
              <a:rPr lang="en-US" dirty="0"/>
              <a:t> framework, aiming to modernize and optimize the car rental experience. The application offers a user-friendly platform for both rental agencies and customers, featuring seamless booking processes, real-time availability updates, and secure payment processing. Key components include a centralized booking system, intuitive frontend interface, robust backend management, and integration of real-time vehicle availability updates. Through meticulous design, development, and testing, the project aims to revolutionize the car rental industry by providing efficiency, transparency, and convenience for all stakeholders involved.</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Rectangle 3"/>
          <p:cNvSpPr/>
          <p:nvPr/>
        </p:nvSpPr>
        <p:spPr>
          <a:xfrm>
            <a:off x="748862" y="1290637"/>
            <a:ext cx="7070835" cy="2031325"/>
          </a:xfrm>
          <a:prstGeom prst="rect">
            <a:avLst/>
          </a:prstGeom>
        </p:spPr>
        <p:txBody>
          <a:bodyPr wrap="square">
            <a:spAutoFit/>
          </a:bodyPr>
          <a:lstStyle/>
          <a:p>
            <a:pPr algn="just"/>
            <a:r>
              <a:rPr lang="en-US" dirty="0"/>
              <a:t>The solution entails developing an automated car rental management system to address industry challenges. This system streamlines booking processes, enhances data security, and provides real-time updates for operational efficiency and customer satisfaction. Features include a centralized booking platform, real-time availability tracking, secure payment processing, and robust data security measures. With a user-friendly interface, automated booking management, and reporting analytics, the system optimizes operations while ensuring compliance with data protection regulations. By leveraging technology, the solution revolutionizes the car rental experience, offering efficiency and convenience for both rental agencies and customers.</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60131" y="715613"/>
            <a:ext cx="8017933" cy="416011"/>
          </a:xfrm>
          <a:prstGeom prst="rect">
            <a:avLst/>
          </a:prstGeom>
          <a:noFill/>
        </p:spPr>
        <p:txBody>
          <a:bodyPr wrap="square">
            <a:spAutoFit/>
          </a:bodyPr>
          <a:lstStyle/>
          <a:p>
            <a:pPr marL="457200" lvl="1">
              <a:lnSpc>
                <a:spcPct val="150000"/>
              </a:lnSpc>
            </a:pPr>
            <a:r>
              <a:rPr lang="en-US" sz="1600" b="1" dirty="0">
                <a:solidFill>
                  <a:srgbClr val="002060"/>
                </a:solidFill>
              </a:rPr>
              <a:t>Key Components:</a:t>
            </a:r>
            <a:endParaRPr lang="en-US" sz="1600" b="1" i="0" dirty="0">
              <a:solidFill>
                <a:srgbClr val="002060"/>
              </a:solidFill>
              <a:effectLst/>
              <a:latin typeface="+mj-lt"/>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704571" y="1340643"/>
            <a:ext cx="6755524" cy="2462213"/>
          </a:xfrm>
          <a:prstGeom prst="rect">
            <a:avLst/>
          </a:prstGeom>
        </p:spPr>
        <p:txBody>
          <a:bodyPr wrap="square">
            <a:spAutoFit/>
          </a:bodyPr>
          <a:lstStyle/>
          <a:p>
            <a:pPr algn="just"/>
            <a:r>
              <a:rPr lang="en-US" b="1" dirty="0">
                <a:solidFill>
                  <a:srgbClr val="0070C0"/>
                </a:solidFill>
              </a:rPr>
              <a:t>Centralized Booking Platform: </a:t>
            </a:r>
          </a:p>
          <a:p>
            <a:r>
              <a:rPr lang="en-US" dirty="0"/>
              <a:t>      Develop a centralized platform for customers to search, book, and manage rental reservations seamlessly.</a:t>
            </a:r>
          </a:p>
          <a:p>
            <a:endParaRPr lang="en-US" dirty="0"/>
          </a:p>
          <a:p>
            <a:r>
              <a:rPr lang="en-US" b="1" dirty="0">
                <a:solidFill>
                  <a:srgbClr val="0070C0"/>
                </a:solidFill>
              </a:rPr>
              <a:t>Real-Time Availability Tracking: </a:t>
            </a:r>
          </a:p>
          <a:p>
            <a:r>
              <a:rPr lang="en-US" dirty="0"/>
              <a:t>      Implement a system to provide instant updates on vehicle availability, minimizing the risk of double bookings and enhancing customer satisfaction.</a:t>
            </a:r>
          </a:p>
          <a:p>
            <a:endParaRPr lang="en-US" dirty="0"/>
          </a:p>
          <a:p>
            <a:r>
              <a:rPr lang="en-US" b="1" dirty="0">
                <a:solidFill>
                  <a:srgbClr val="0070C0"/>
                </a:solidFill>
              </a:rPr>
              <a:t>Secure Payment Gateway:</a:t>
            </a:r>
          </a:p>
          <a:p>
            <a:r>
              <a:rPr lang="en-US" dirty="0"/>
              <a:t>      Integrate a secure payment gateway to facilitate online transactions securely, protecting customer payment information.</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Rectangle 4"/>
          <p:cNvSpPr/>
          <p:nvPr/>
        </p:nvSpPr>
        <p:spPr>
          <a:xfrm>
            <a:off x="559676" y="811925"/>
            <a:ext cx="6361386" cy="338554"/>
          </a:xfrm>
          <a:prstGeom prst="rect">
            <a:avLst/>
          </a:prstGeom>
        </p:spPr>
        <p:txBody>
          <a:bodyPr wrap="square">
            <a:spAutoFit/>
          </a:bodyPr>
          <a:lstStyle/>
          <a:p>
            <a:r>
              <a:rPr lang="en-US" sz="1600" b="1" dirty="0">
                <a:solidFill>
                  <a:srgbClr val="002060"/>
                </a:solidFill>
              </a:rPr>
              <a:t>Benefits:</a:t>
            </a:r>
          </a:p>
        </p:txBody>
      </p:sp>
      <p:sp>
        <p:nvSpPr>
          <p:cNvPr id="6" name="Rectangle 5"/>
          <p:cNvSpPr/>
          <p:nvPr/>
        </p:nvSpPr>
        <p:spPr>
          <a:xfrm>
            <a:off x="1150883" y="1605355"/>
            <a:ext cx="5856889" cy="2031325"/>
          </a:xfrm>
          <a:prstGeom prst="rect">
            <a:avLst/>
          </a:prstGeom>
        </p:spPr>
        <p:txBody>
          <a:bodyPr wrap="square">
            <a:spAutoFit/>
          </a:bodyPr>
          <a:lstStyle/>
          <a:p>
            <a:pPr marL="285750" indent="-285750">
              <a:buFontTx/>
              <a:buChar char="-"/>
            </a:pPr>
            <a:r>
              <a:rPr lang="en-US" dirty="0"/>
              <a:t>Enhanced operational efficiency through streamlined booking processes- </a:t>
            </a:r>
          </a:p>
          <a:p>
            <a:pPr marL="285750" indent="-285750">
              <a:buFontTx/>
              <a:buChar char="-"/>
            </a:pPr>
            <a:r>
              <a:rPr lang="en-US" dirty="0"/>
              <a:t>Real-time updates on vehicle availability reduce waiting times</a:t>
            </a:r>
          </a:p>
          <a:p>
            <a:pPr marL="285750" indent="-285750">
              <a:buFontTx/>
              <a:buChar char="-"/>
            </a:pPr>
            <a:r>
              <a:rPr lang="en-US" dirty="0"/>
              <a:t>Secure payment processing instills trust and confidence- </a:t>
            </a:r>
          </a:p>
          <a:p>
            <a:pPr marL="285750" indent="-285750">
              <a:buFontTx/>
              <a:buChar char="-"/>
            </a:pPr>
            <a:r>
              <a:rPr lang="en-US" dirty="0"/>
              <a:t>Improved customer satisfaction and loyalty-</a:t>
            </a:r>
          </a:p>
          <a:p>
            <a:pPr marL="285750" indent="-285750">
              <a:buFontTx/>
              <a:buChar char="-"/>
            </a:pPr>
            <a:r>
              <a:rPr lang="en-US" dirty="0"/>
              <a:t>Optimal resource allocation maximizes revenue potential</a:t>
            </a:r>
          </a:p>
          <a:p>
            <a:pPr marL="285750" indent="-285750">
              <a:buFontTx/>
              <a:buChar char="-"/>
            </a:pPr>
            <a:r>
              <a:rPr lang="en-US" dirty="0"/>
              <a:t>Valuable insights from reporting and analytics features</a:t>
            </a:r>
          </a:p>
          <a:p>
            <a:r>
              <a:rPr lang="en-US" dirty="0"/>
              <a:t>-     Convenience and accessibility for customers with online booking</a:t>
            </a:r>
          </a:p>
          <a:p>
            <a:pPr marL="285750" indent="-285750">
              <a:buFontTx/>
              <a:buChar char="-"/>
            </a:pPr>
            <a:r>
              <a:rPr lang="en-US" dirty="0"/>
              <a:t>Competitive advantage in the market</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c0fa2617-96bd-425d-8578-e93563fe37c5"/>
    <ds:schemaRef ds:uri="9162bd5b-4ed9-4da3-b376-05204580ba3f"/>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85</TotalTime>
  <Words>978</Words>
  <Application>Microsoft Office PowerPoint</Application>
  <PresentationFormat>On-screen Show (16:9)</PresentationFormat>
  <Paragraphs>75</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Cars</vt:lpstr>
      <vt:lpstr>Contact Us</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sacksiparimala dell</cp:lastModifiedBy>
  <cp:revision>11</cp:revision>
  <dcterms:modified xsi:type="dcterms:W3CDTF">2024-04-10T06:50:45Z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